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1" r:id="rId2"/>
    <p:sldMasterId id="2147483734" r:id="rId3"/>
  </p:sldMasterIdLst>
  <p:notesMasterIdLst>
    <p:notesMasterId r:id="rId19"/>
  </p:notesMasterIdLst>
  <p:handoutMasterIdLst>
    <p:handoutMasterId r:id="rId20"/>
  </p:handoutMasterIdLst>
  <p:sldIdLst>
    <p:sldId id="486" r:id="rId4"/>
    <p:sldId id="534" r:id="rId5"/>
    <p:sldId id="518" r:id="rId6"/>
    <p:sldId id="544" r:id="rId7"/>
    <p:sldId id="545" r:id="rId8"/>
    <p:sldId id="546" r:id="rId9"/>
    <p:sldId id="547" r:id="rId10"/>
    <p:sldId id="548" r:id="rId11"/>
    <p:sldId id="549" r:id="rId12"/>
    <p:sldId id="529" r:id="rId13"/>
    <p:sldId id="533" r:id="rId14"/>
    <p:sldId id="543" r:id="rId15"/>
    <p:sldId id="541" r:id="rId16"/>
    <p:sldId id="540" r:id="rId17"/>
    <p:sldId id="552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Edwards" initials="" lastIdx="0" clrIdx="0"/>
  <p:cmAuthor id="1" name="Cindy Bradehoft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9"/>
    <a:srgbClr val="FF9900"/>
    <a:srgbClr val="FFC000"/>
    <a:srgbClr val="962427"/>
    <a:srgbClr val="00539B"/>
    <a:srgbClr val="FF0000"/>
    <a:srgbClr val="329FE9"/>
    <a:srgbClr val="FF33CC"/>
    <a:srgbClr val="ADD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080" y="-42"/>
      </p:cViewPr>
      <p:guideLst>
        <p:guide orient="horz" pos="2160"/>
        <p:guide orient="horz" pos="438"/>
        <p:guide orient="horz" pos="179"/>
        <p:guide orient="horz" pos="787"/>
        <p:guide orient="horz" pos="4270"/>
        <p:guide orient="horz" pos="3934"/>
        <p:guide orient="horz" pos="1026"/>
        <p:guide orient="horz" pos="2265"/>
        <p:guide orient="horz" pos="4157"/>
        <p:guide orient="horz" pos="591"/>
        <p:guide orient="horz" pos="2483"/>
        <p:guide orient="horz" pos="988"/>
        <p:guide pos="2880"/>
        <p:guide pos="97"/>
        <p:guide pos="5564"/>
        <p:guide pos="196"/>
        <p:guide pos="4208"/>
        <p:guide pos="1783"/>
        <p:guide pos="2810"/>
        <p:guide pos="2958"/>
        <p:guide pos="56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73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16907969562602"/>
          <c:y val="3.3284860669012102E-2"/>
          <c:w val="0.48655671339959999"/>
          <c:h val="0.933429831909308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 h="63500"/>
            </a:sp3d>
          </c:spPr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30000">
                    <a:schemeClr val="accent6"/>
                  </a:gs>
                  <a:gs pos="100000">
                    <a:schemeClr val="accent1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2"/>
                  </a:gs>
                  <a:gs pos="30000">
                    <a:srgbClr val="00B050"/>
                  </a:gs>
                  <a:gs pos="100000">
                    <a:schemeClr val="accent2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2"/>
            <c:bubble3D val="0"/>
            <c:spPr>
              <a:pattFill prst="dkDnDiag">
                <a:fgClr>
                  <a:srgbClr val="00B050"/>
                </a:fgClr>
                <a:bgClr>
                  <a:schemeClr val="accent2"/>
                </a:bgClr>
              </a:patt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3"/>
            <c:bubble3D val="0"/>
            <c:spPr>
              <a:gradFill>
                <a:gsLst>
                  <a:gs pos="0">
                    <a:schemeClr val="accent4"/>
                  </a:gs>
                  <a:gs pos="30000">
                    <a:srgbClr val="FF0000"/>
                  </a:gs>
                  <a:gs pos="100000">
                    <a:schemeClr val="accent4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4"/>
            <c:bubble3D val="0"/>
            <c:spPr>
              <a:gradFill>
                <a:gsLst>
                  <a:gs pos="0">
                    <a:schemeClr val="accent5"/>
                  </a:gs>
                  <a:gs pos="3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Lbls>
            <c:dLbl>
              <c:idx val="0"/>
              <c:layout>
                <c:manualLayout>
                  <c:x val="0.16945741546480964"/>
                  <c:y val="-0.27651091976237457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3.9664309061457022E-2"/>
                  <c:y val="0.16067333634718839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</a:defRPr>
                    </a:pP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International</a:t>
                    </a:r>
                    <a:r>
                      <a:rPr lang="en-US" sz="105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14%</a:t>
                    </a:r>
                    <a:endParaRPr lang="en-US" sz="105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6182859250689536E-2"/>
                  <c:y val="5.9678667786098545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tx1"/>
                        </a:solidFill>
                      </a:defRPr>
                    </a:pPr>
                    <a:r>
                      <a:rPr lang="en-US" sz="1050" dirty="0"/>
                      <a:t>EMEA </a:t>
                    </a:r>
                    <a:r>
                      <a:rPr lang="en-US" sz="1050" dirty="0" smtClean="0"/>
                      <a:t>74% </a:t>
                    </a:r>
                    <a:r>
                      <a:rPr lang="en-US" sz="1050" dirty="0"/>
                      <a:t>of Total </a:t>
                    </a:r>
                    <a:r>
                      <a:rPr lang="en-US" sz="1050" dirty="0" smtClean="0"/>
                      <a:t>Int'l</a:t>
                    </a:r>
                    <a:endParaRPr lang="en-US" sz="105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Sheet1!$A$2:$A$5</c:f>
              <c:strCache>
                <c:ptCount val="4"/>
                <c:pt idx="0">
                  <c:v>United States</c:v>
                </c:pt>
                <c:pt idx="1">
                  <c:v>Total
Int'l
14%</c:v>
                </c:pt>
                <c:pt idx="2">
                  <c:v>EMEA 74% of Total Int'l</c:v>
                </c:pt>
                <c:pt idx="3">
                  <c:v>Canada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8"/>
      </c:pieChart>
      <c:spPr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r">
              <a:defRPr sz="1200"/>
            </a:lvl1pPr>
          </a:lstStyle>
          <a:p>
            <a:fld id="{66D97A5A-4810-4E14-95CC-35AC14FAAA60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r">
              <a:defRPr sz="1200"/>
            </a:lvl1pPr>
          </a:lstStyle>
          <a:p>
            <a:fld id="{1B514ED5-61EC-4B38-90BB-8F8258640B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7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r">
              <a:defRPr sz="1200"/>
            </a:lvl1pPr>
          </a:lstStyle>
          <a:p>
            <a:fld id="{E6009CA8-93B0-4369-A142-720AAA1E06B5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1" tIns="48300" rIns="96601" bIns="483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01" tIns="48300" rIns="96601" bIns="483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r">
              <a:defRPr sz="1200"/>
            </a:lvl1pPr>
          </a:lstStyle>
          <a:p>
            <a:fld id="{05685CD5-38D7-4BE8-BE55-41CDB0728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6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IR Mar2013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62418" y="920941"/>
            <a:ext cx="8807132" cy="53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VERT_2-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551" y="1245425"/>
            <a:ext cx="4283523" cy="49690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695" y="1246943"/>
            <a:ext cx="4260850" cy="497097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 Mar2013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381" y="930151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147317" y="929763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9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1_2-Hdrs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89" y="3675098"/>
            <a:ext cx="8827584" cy="24190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IR Mar2013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153988" y="1308101"/>
            <a:ext cx="4306887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228600" indent="-109728">
              <a:defRPr lang="en-US" sz="1600" dirty="0" smtClean="0"/>
            </a:lvl2pPr>
            <a:lvl3pPr marL="457200" indent="-109728"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4695966" y="1308101"/>
            <a:ext cx="4294048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381" y="930151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147317" y="929763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303212"/>
            <a:ext cx="9144000" cy="324802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1" y="-1"/>
            <a:ext cx="9144001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51238"/>
            <a:ext cx="9144000" cy="3306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6867" y="4716582"/>
            <a:ext cx="5554312" cy="966399"/>
          </a:xfrm>
          <a:noFill/>
        </p:spPr>
        <p:txBody>
          <a:bodyPr wrap="square" rtlCol="0" anchor="t" anchorCtr="0">
            <a:normAutofit/>
          </a:bodyPr>
          <a:lstStyle>
            <a:lvl1pPr>
              <a:defRPr lang="en-US" sz="28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5849" y="5725103"/>
            <a:ext cx="5584590" cy="686925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800" dirty="0">
                <a:latin typeface="+mn-lt"/>
                <a:cs typeface="+mn-cs"/>
              </a:defRPr>
            </a:lvl1pPr>
          </a:lstStyle>
          <a:p>
            <a:pPr marL="0" lvl="0">
              <a:spcAft>
                <a:spcPts val="0"/>
              </a:spcAft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277" y="3886367"/>
            <a:ext cx="3295650" cy="45512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813004" y="4515574"/>
            <a:ext cx="4572235" cy="184666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1200" dirty="0" smtClean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62418" y="920941"/>
            <a:ext cx="8807132" cy="53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3" y="290520"/>
            <a:ext cx="8827915" cy="536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Annual 4-25-13</a:t>
            </a:r>
            <a:endParaRPr>
              <a:solidFill>
                <a:srgbClr val="262626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7380"/>
            <a:ext cx="9144000" cy="572207"/>
          </a:xfrm>
          <a:prstGeom prst="rect">
            <a:avLst/>
          </a:prstGeo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1" y="-4442"/>
            <a:ext cx="9144001" cy="2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\\psf\Host\Volumes\Design A-Z\POLARIS\11771_Polaris-Corporate PowerPoint Template\11771_CREATIVE_PROD_2\11771_PRODUCTION\11771_PPT_TemplateMap_KL Folder\For_ppt_guy\Polaris_Log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657" y="36112"/>
            <a:ext cx="1522924" cy="2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043" y="296536"/>
            <a:ext cx="8827915" cy="53637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18" y="920941"/>
            <a:ext cx="8807132" cy="558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6755" y="6608150"/>
            <a:ext cx="621792" cy="228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E855780E-3866-46CD-9270-CC3A93C6A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1150" y="6605103"/>
            <a:ext cx="3965337" cy="228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algn="l" defTabSz="914400" rtl="0" eaLnBrk="1" latinLnBrk="0" hangingPunct="1">
              <a:def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IR Mar2013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2" r:id="rId2"/>
    <p:sldLayoutId id="2147483653" r:id="rId3"/>
    <p:sldLayoutId id="214748372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25400" dist="254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2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None/>
        <a:defRPr sz="1800" b="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None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85850" indent="-171450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None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28575"/>
            <a:ext cx="642143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762000"/>
            <a:ext cx="8716962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1725" y="6638925"/>
            <a:ext cx="555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FF81E-99E1-4A00-8485-31B012101C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00" y="6635750"/>
            <a:ext cx="2895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000000"/>
                </a:solidFill>
                <a:latin typeface="Arial Narrow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IR Mar2013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99571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30000"/>
        </a:spcBef>
        <a:spcAft>
          <a:spcPct val="10000"/>
        </a:spcAft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79400" algn="l" rtl="0" eaLnBrk="0" fontAlgn="base" hangingPunct="0">
        <a:lnSpc>
          <a:spcPct val="95000"/>
        </a:lnSpc>
        <a:spcBef>
          <a:spcPct val="10000"/>
        </a:spcBef>
        <a:spcAft>
          <a:spcPct val="10000"/>
        </a:spcAft>
        <a:buChar char="–"/>
        <a:defRPr sz="2000" b="1">
          <a:solidFill>
            <a:srgbClr val="000000"/>
          </a:solidFill>
          <a:latin typeface="+mn-lt"/>
        </a:defRPr>
      </a:lvl2pPr>
      <a:lvl3pPr marL="1028700" indent="-228600" algn="l" rtl="0" eaLnBrk="0" fontAlgn="base" hangingPunct="0">
        <a:lnSpc>
          <a:spcPct val="95000"/>
        </a:lnSpc>
        <a:spcBef>
          <a:spcPct val="15000"/>
        </a:spcBef>
        <a:spcAft>
          <a:spcPct val="20000"/>
        </a:spcAft>
        <a:buChar char="•"/>
        <a:defRPr>
          <a:solidFill>
            <a:srgbClr val="000000"/>
          </a:solidFill>
          <a:latin typeface="+mn-lt"/>
        </a:defRPr>
      </a:lvl3pPr>
      <a:lvl4pPr marL="1371600" indent="-228600" algn="l" rtl="0" eaLnBrk="0" fontAlgn="base" hangingPunct="0">
        <a:lnSpc>
          <a:spcPct val="95000"/>
        </a:lnSpc>
        <a:spcBef>
          <a:spcPct val="25000"/>
        </a:spcBef>
        <a:spcAft>
          <a:spcPct val="25000"/>
        </a:spcAft>
        <a:buChar char="–"/>
        <a:defRPr sz="1600">
          <a:solidFill>
            <a:srgbClr val="000000"/>
          </a:solidFill>
          <a:latin typeface="+mn-lt"/>
        </a:defRPr>
      </a:lvl4pPr>
      <a:lvl5pPr marL="1660525" indent="-174625" algn="l" rtl="0" eaLnBrk="0" fontAlgn="base" hangingPunct="0">
        <a:lnSpc>
          <a:spcPct val="95000"/>
        </a:lnSpc>
        <a:spcBef>
          <a:spcPct val="25000"/>
        </a:spcBef>
        <a:spcAft>
          <a:spcPct val="25000"/>
        </a:spcAft>
        <a:buChar char="»"/>
        <a:defRPr sz="1600">
          <a:solidFill>
            <a:srgbClr val="000000"/>
          </a:solidFill>
          <a:latin typeface="+mn-lt"/>
        </a:defRPr>
      </a:lvl5pPr>
      <a:lvl6pPr marL="2117725" indent="-174625" algn="l" rtl="0" fontAlgn="base">
        <a:lnSpc>
          <a:spcPct val="95000"/>
        </a:lnSpc>
        <a:spcBef>
          <a:spcPct val="25000"/>
        </a:spcBef>
        <a:spcAft>
          <a:spcPct val="25000"/>
        </a:spcAft>
        <a:buChar char="»"/>
        <a:defRPr sz="1600">
          <a:solidFill>
            <a:srgbClr val="000000"/>
          </a:solidFill>
          <a:latin typeface="+mn-lt"/>
        </a:defRPr>
      </a:lvl6pPr>
      <a:lvl7pPr marL="2574925" indent="-174625" algn="l" rtl="0" fontAlgn="base">
        <a:lnSpc>
          <a:spcPct val="95000"/>
        </a:lnSpc>
        <a:spcBef>
          <a:spcPct val="25000"/>
        </a:spcBef>
        <a:spcAft>
          <a:spcPct val="25000"/>
        </a:spcAft>
        <a:buChar char="»"/>
        <a:defRPr sz="1600">
          <a:solidFill>
            <a:srgbClr val="000000"/>
          </a:solidFill>
          <a:latin typeface="+mn-lt"/>
        </a:defRPr>
      </a:lvl7pPr>
      <a:lvl8pPr marL="3032125" indent="-174625" algn="l" rtl="0" fontAlgn="base">
        <a:lnSpc>
          <a:spcPct val="95000"/>
        </a:lnSpc>
        <a:spcBef>
          <a:spcPct val="25000"/>
        </a:spcBef>
        <a:spcAft>
          <a:spcPct val="25000"/>
        </a:spcAft>
        <a:buChar char="»"/>
        <a:defRPr sz="1600">
          <a:solidFill>
            <a:srgbClr val="000000"/>
          </a:solidFill>
          <a:latin typeface="+mn-lt"/>
        </a:defRPr>
      </a:lvl8pPr>
      <a:lvl9pPr marL="3489325" indent="-174625" algn="l" rtl="0" fontAlgn="base">
        <a:lnSpc>
          <a:spcPct val="95000"/>
        </a:lnSpc>
        <a:spcBef>
          <a:spcPct val="25000"/>
        </a:spcBef>
        <a:spcAft>
          <a:spcPct val="25000"/>
        </a:spcAft>
        <a:buChar char="»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7380"/>
            <a:ext cx="9144000" cy="572207"/>
          </a:xfrm>
          <a:prstGeom prst="rect">
            <a:avLst/>
          </a:prstGeo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1" y="-4442"/>
            <a:ext cx="9144001" cy="2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\\psf\Host\Volumes\Design A-Z\POLARIS\11771_Polaris-Corporate PowerPoint Template\11771_CREATIVE_PROD_2\11771_PRODUCTION\11771_PPT_TemplateMap_KL Folder\For_ppt_guy\Polaris_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657" y="36112"/>
            <a:ext cx="1522924" cy="2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043" y="296536"/>
            <a:ext cx="8827915" cy="53637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18" y="920941"/>
            <a:ext cx="8807132" cy="558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6755" y="6608150"/>
            <a:ext cx="621792" cy="228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1150" y="6605103"/>
            <a:ext cx="3965337" cy="228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algn="l" defTabSz="914400" rtl="0" eaLnBrk="1" latinLnBrk="0" hangingPunct="1">
              <a:def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 smtClean="0">
                <a:solidFill>
                  <a:srgbClr val="262626"/>
                </a:solidFill>
              </a:rPr>
              <a:t>Q1-2013</a:t>
            </a:r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25400" dist="254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2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None/>
        <a:defRPr sz="1800" b="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None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85850" indent="-171450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None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POLARIS INDUSTRIES INC.</a:t>
            </a:r>
          </a:p>
          <a:p>
            <a:endParaRPr lang="en-US" dirty="0"/>
          </a:p>
        </p:txBody>
      </p:sp>
      <p:pic>
        <p:nvPicPr>
          <p:cNvPr id="25" name="Picture Placeholder 6" descr="cover-bar2.ps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62201"/>
            <a:ext cx="9144000" cy="11862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4799"/>
            <a:ext cx="9144000" cy="2057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 descr="\\psf\Host\Volumes\Design A-Z\POLARIS\11919_Polaris_Corp_Overview\Cover_Title_sl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30477"/>
            <a:ext cx="3955977" cy="6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psf\Host\Volumes\Design A-Z\POLARIS\11919_Polaris_Corp_Overview\logos_polar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14230"/>
            <a:ext cx="7851000" cy="14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Opole Press Conference</a:t>
            </a:r>
            <a:br>
              <a:rPr lang="en-US" dirty="0" smtClean="0"/>
            </a:br>
            <a:r>
              <a:rPr lang="en-US" sz="2000" dirty="0" smtClean="0"/>
              <a:t>Suresh Krishna – Vice President of Operations</a:t>
            </a:r>
            <a:br>
              <a:rPr lang="en-US" sz="2000" dirty="0" smtClean="0"/>
            </a:br>
            <a:r>
              <a:rPr lang="en-US" sz="2000" dirty="0" smtClean="0"/>
              <a:t>Ed Heffernan – Director of International Operations</a:t>
            </a:r>
            <a:endParaRPr lang="en-US" sz="2000" dirty="0"/>
          </a:p>
        </p:txBody>
      </p:sp>
      <p:sp>
        <p:nvSpPr>
          <p:cNvPr id="14" name="Subtitle 16"/>
          <p:cNvSpPr>
            <a:spLocks noGrp="1"/>
          </p:cNvSpPr>
          <p:nvPr>
            <p:ph type="subTitle" idx="1"/>
          </p:nvPr>
        </p:nvSpPr>
        <p:spPr>
          <a:xfrm>
            <a:off x="2815849" y="5757151"/>
            <a:ext cx="5584590" cy="892377"/>
          </a:xfrm>
        </p:spPr>
        <p:txBody>
          <a:bodyPr>
            <a:normAutofit/>
          </a:bodyPr>
          <a:lstStyle/>
          <a:p>
            <a:r>
              <a:rPr lang="en-US" dirty="0" smtClean="0"/>
              <a:t>May 14,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066798"/>
            <a:ext cx="7626758" cy="5087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36059" y="1181099"/>
            <a:ext cx="30830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Off-Road</a:t>
            </a:r>
          </a:p>
          <a:p>
            <a:r>
              <a:rPr lang="en-US" sz="3600" b="1" dirty="0" smtClean="0"/>
              <a:t>Vehicles 69%</a:t>
            </a:r>
          </a:p>
          <a:p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6121901" y="1402701"/>
            <a:ext cx="165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ATV’s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81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heffe\Documents\P9c9e3e8[1]\0MY13_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58" y="1244007"/>
            <a:ext cx="8926112" cy="4629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8448" y="1371598"/>
            <a:ext cx="3083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Off-Road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Vehicles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69%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7668" y="184053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Utility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567" y="1279264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Ranger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080309"/>
            <a:ext cx="7613483" cy="5075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26534" y="1276349"/>
            <a:ext cx="3083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Off-Road</a:t>
            </a:r>
          </a:p>
          <a:p>
            <a:r>
              <a:rPr lang="en-US" sz="3600" b="1" dirty="0" smtClean="0"/>
              <a:t>Vehicles 69%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48224" y="196360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Recreational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1371599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RZR</a:t>
            </a:r>
          </a:p>
        </p:txBody>
      </p:sp>
    </p:spTree>
    <p:extLst>
      <p:ext uri="{BB962C8B-B14F-4D97-AF65-F5344CB8AC3E}">
        <p14:creationId xmlns:p14="http://schemas.microsoft.com/office/powerpoint/2010/main" val="18920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94" y="899354"/>
            <a:ext cx="88392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Manufacturing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13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Expanding into Europe and Asia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03368" y="2942705"/>
            <a:ext cx="74815" cy="7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5890" y="3053540"/>
            <a:ext cx="74815" cy="7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06134" y="3128357"/>
            <a:ext cx="74815" cy="7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6378" y="3643763"/>
            <a:ext cx="74815" cy="7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86662" y="3106184"/>
            <a:ext cx="74815" cy="7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508270" y="2874228"/>
            <a:ext cx="74815" cy="748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242968" y="3773975"/>
            <a:ext cx="74815" cy="748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65617"/>
              </p:ext>
            </p:extLst>
          </p:nvPr>
        </p:nvGraphicFramePr>
        <p:xfrm>
          <a:off x="3297144" y="5475922"/>
          <a:ext cx="2549713" cy="502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9758"/>
                <a:gridCol w="2179955"/>
              </a:tblGrid>
              <a:tr h="196088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Current</a:t>
                      </a:r>
                      <a:r>
                        <a:rPr lang="en-US" sz="1050" b="1" baseline="0" dirty="0" smtClean="0"/>
                        <a:t> </a:t>
                      </a:r>
                      <a:r>
                        <a:rPr lang="en-US" sz="1050" b="1" dirty="0" smtClean="0"/>
                        <a:t>Polaris MFG Locations</a:t>
                      </a:r>
                      <a:endParaRPr lang="en-US" sz="105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196088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Future Polaris MFG Locations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4372558" y="3050759"/>
            <a:ext cx="74815" cy="7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513394" y="3494377"/>
            <a:ext cx="1088968" cy="542409"/>
          </a:xfrm>
          <a:prstGeom prst="wedgeRoundRectCallout">
            <a:avLst>
              <a:gd name="adj1" fmla="val -97662"/>
              <a:gd name="adj2" fmla="val -12931"/>
              <a:gd name="adj3" fmla="val 16667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Monterrey, MEXICO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SxS, Engines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217047" y="2820527"/>
            <a:ext cx="1512915" cy="765287"/>
          </a:xfrm>
          <a:prstGeom prst="wedgeRoundRectCallout">
            <a:avLst>
              <a:gd name="adj1" fmla="val 66515"/>
              <a:gd name="adj2" fmla="val -4853"/>
              <a:gd name="adj3" fmla="val 16667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Spirit Lake/Milford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IOWA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SxS, Motorcycles,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GEM, Commercial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750917" y="1946111"/>
            <a:ext cx="1429788" cy="537729"/>
          </a:xfrm>
          <a:prstGeom prst="wedgeRoundRectCallout">
            <a:avLst>
              <a:gd name="adj1" fmla="val 37617"/>
              <a:gd name="adj2" fmla="val 127796"/>
              <a:gd name="adj3" fmla="val 16667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Roseau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MINNESOTA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Snow, ATV, SxS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2776452" y="2458901"/>
            <a:ext cx="964068" cy="565008"/>
          </a:xfrm>
          <a:prstGeom prst="wedgeRoundRectCallout">
            <a:avLst>
              <a:gd name="adj1" fmla="val -107873"/>
              <a:gd name="adj2" fmla="val 54257"/>
              <a:gd name="adj3" fmla="val 16667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Osceola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WISCONSIN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Engines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3474721" y="1839710"/>
            <a:ext cx="849348" cy="547341"/>
          </a:xfrm>
          <a:prstGeom prst="wedgeRoundRectCallout">
            <a:avLst>
              <a:gd name="adj1" fmla="val 45608"/>
              <a:gd name="adj2" fmla="val 176219"/>
              <a:gd name="adj3" fmla="val 16667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Bourran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FRANCE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Goupil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4324069" y="1292369"/>
            <a:ext cx="964068" cy="547341"/>
          </a:xfrm>
          <a:prstGeom prst="wedgeRoundRectCallout">
            <a:avLst>
              <a:gd name="adj1" fmla="val -41479"/>
              <a:gd name="adj2" fmla="val 265613"/>
              <a:gd name="adj3" fmla="val 16667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Chanas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FRANCE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Aixam Mega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5042766" y="2113380"/>
            <a:ext cx="1050463" cy="628025"/>
          </a:xfrm>
          <a:prstGeom prst="wedgeRoundRectCallout">
            <a:avLst>
              <a:gd name="adj1" fmla="val -91979"/>
              <a:gd name="adj2" fmla="val 74292"/>
              <a:gd name="adj3" fmla="val 16667"/>
            </a:avLst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Opole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POLAND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ATV, SxS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5863099" y="4465289"/>
            <a:ext cx="964068" cy="547341"/>
          </a:xfrm>
          <a:prstGeom prst="wedgeRoundRectCallout">
            <a:avLst>
              <a:gd name="adj1" fmla="val -8713"/>
              <a:gd name="adj2" fmla="val -161154"/>
              <a:gd name="adj3" fmla="val 16667"/>
            </a:avLst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Jaipur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INDIA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Eicher JV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39039" y="5548779"/>
            <a:ext cx="74815" cy="7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439038" y="5818805"/>
            <a:ext cx="74815" cy="748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id:image004.jpg@01CE3CE7.2B6FEB3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74" t="8187" r="8435" b="26129"/>
          <a:stretch/>
        </p:blipFill>
        <p:spPr bwMode="auto">
          <a:xfrm>
            <a:off x="1043544" y="895986"/>
            <a:ext cx="6390410" cy="319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Polaris Poland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8150" y="4215741"/>
            <a:ext cx="7635834" cy="198317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Ground Breaking 2H 2013</a:t>
            </a:r>
          </a:p>
          <a:p>
            <a:r>
              <a:rPr lang="en-US" sz="2000" dirty="0" smtClean="0"/>
              <a:t>SOP in 2H 2014</a:t>
            </a:r>
          </a:p>
          <a:p>
            <a:r>
              <a:rPr lang="en-US" sz="2000" dirty="0" smtClean="0"/>
              <a:t>Products: Off-Road Vehicles -- ATV, Ranger, RZR</a:t>
            </a:r>
          </a:p>
          <a:p>
            <a:r>
              <a:rPr lang="en-US" sz="2000" dirty="0" smtClean="0"/>
              <a:t>Processes: Weld, Paint and Vehicle Assembly</a:t>
            </a:r>
          </a:p>
          <a:p>
            <a:r>
              <a:rPr lang="en-US" sz="2000" dirty="0" smtClean="0"/>
              <a:t>Design Engineering – Tailor Vehicles for Local Markets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519" y="882162"/>
            <a:ext cx="685801" cy="1938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27432" tIns="27432" rIns="27432" bIns="27432" rtlCol="0">
            <a:spAutoFit/>
          </a:bodyPr>
          <a:lstStyle/>
          <a:p>
            <a:pPr algn="ctr"/>
            <a:r>
              <a:rPr lang="en-US" sz="900" i="1" dirty="0" smtClean="0"/>
              <a:t>Rendering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1172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418" y="2529443"/>
            <a:ext cx="8807132" cy="371578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969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5497" y="1609176"/>
            <a:ext cx="2923953" cy="29947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Polaris at a Glance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418" y="920941"/>
            <a:ext cx="6570891" cy="5324284"/>
          </a:xfrm>
        </p:spPr>
        <p:txBody>
          <a:bodyPr>
            <a:normAutofit/>
          </a:bodyPr>
          <a:lstStyle/>
          <a:p>
            <a:pPr marL="119063" indent="-119063">
              <a:spcAft>
                <a:spcPct val="30000"/>
              </a:spcAft>
            </a:pPr>
            <a:r>
              <a:rPr lang="en-US" sz="2800" dirty="0">
                <a:solidFill>
                  <a:srgbClr val="000000"/>
                </a:solidFill>
              </a:rPr>
              <a:t>Manufacturer of high-performance motorized products </a:t>
            </a:r>
          </a:p>
          <a:p>
            <a:pPr marL="119063" indent="-119063"/>
            <a:r>
              <a:rPr lang="en-US" sz="2800" dirty="0">
                <a:solidFill>
                  <a:srgbClr val="000000"/>
                </a:solidFill>
              </a:rPr>
              <a:t>Strong distribution channel</a:t>
            </a:r>
          </a:p>
          <a:p>
            <a:pPr lvl="1">
              <a:spcBef>
                <a:spcPts val="1200"/>
              </a:spcBef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</a:rPr>
              <a:t>1,650 dealers in North America</a:t>
            </a:r>
          </a:p>
          <a:p>
            <a:pPr lvl="1">
              <a:spcBef>
                <a:spcPts val="1200"/>
              </a:spcBef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</a:rPr>
              <a:t>1,100 dealers Internationally</a:t>
            </a:r>
          </a:p>
          <a:p>
            <a:pPr marL="119063" indent="-119063"/>
            <a:r>
              <a:rPr lang="en-US" sz="2800" dirty="0">
                <a:solidFill>
                  <a:srgbClr val="000000"/>
                </a:solidFill>
              </a:rPr>
              <a:t>Productive loyal workforce</a:t>
            </a:r>
          </a:p>
          <a:p>
            <a:pPr lvl="1">
              <a:spcBef>
                <a:spcPts val="1200"/>
              </a:spcBef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~</a:t>
            </a:r>
            <a:r>
              <a:rPr lang="en-US" sz="2400" dirty="0">
                <a:solidFill>
                  <a:srgbClr val="000000"/>
                </a:solidFill>
              </a:rPr>
              <a:t>4,900 strong</a:t>
            </a:r>
          </a:p>
          <a:p>
            <a:pPr>
              <a:spcAft>
                <a:spcPct val="200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Customer Focused Product Innovation</a:t>
            </a:r>
            <a:endParaRPr lang="en-US" dirty="0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6209414" y="1609176"/>
            <a:ext cx="3080702" cy="3156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  <a:defRPr sz="1800" b="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5850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2012 Sales by Geography</a:t>
            </a:r>
            <a:endParaRPr lang="en-US" dirty="0"/>
          </a:p>
        </p:txBody>
      </p:sp>
      <p:graphicFrame>
        <p:nvGraphicFramePr>
          <p:cNvPr id="6" name="Content Placeholder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956932"/>
              </p:ext>
            </p:extLst>
          </p:nvPr>
        </p:nvGraphicFramePr>
        <p:xfrm>
          <a:off x="5123518" y="2507470"/>
          <a:ext cx="4294188" cy="207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5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361" y="1066800"/>
            <a:ext cx="4842039" cy="51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005" y="1183893"/>
            <a:ext cx="8456750" cy="4920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37" y="1106523"/>
            <a:ext cx="7613483" cy="5075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6622" y="4625658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Est. 1954</a:t>
            </a:r>
            <a:endParaRPr lang="en-US" sz="4800" b="1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3694" y="1371599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$3.2 Billion Revenue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90484" y="205740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Snow &lt;10%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9856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94" y="1137561"/>
            <a:ext cx="8183555" cy="45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398" y="1582518"/>
            <a:ext cx="2848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Commercial </a:t>
            </a:r>
          </a:p>
          <a:p>
            <a:r>
              <a:rPr lang="en-US" sz="3200" b="1" dirty="0" smtClean="0"/>
              <a:t>Utility Vehicle</a:t>
            </a:r>
            <a:endParaRPr lang="en-US" sz="32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50" y="1043662"/>
            <a:ext cx="2737287" cy="470813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1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5" b="95584" l="3311" r="98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907" y="411532"/>
            <a:ext cx="8085766" cy="60643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872" y="914047"/>
            <a:ext cx="383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Special Purpose Vehicles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343" y="2355410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Military</a:t>
            </a:r>
          </a:p>
        </p:txBody>
      </p:sp>
    </p:spTree>
    <p:extLst>
      <p:ext uri="{BB962C8B-B14F-4D97-AF65-F5344CB8AC3E}">
        <p14:creationId xmlns:p14="http://schemas.microsoft.com/office/powerpoint/2010/main" val="22374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26" y="893793"/>
            <a:ext cx="7957209" cy="53048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82023" y="5221068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Electric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86"/>
          <a:stretch/>
        </p:blipFill>
        <p:spPr bwMode="auto">
          <a:xfrm>
            <a:off x="335125" y="679459"/>
            <a:ext cx="1780754" cy="225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2509" y="914685"/>
            <a:ext cx="8328746" cy="5528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68111" y="5458574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Electric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07"/>
          <a:stretch/>
        </p:blipFill>
        <p:spPr bwMode="auto">
          <a:xfrm>
            <a:off x="368111" y="796301"/>
            <a:ext cx="1851789" cy="188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3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&quot;No-licence&quot; cars AIXAM G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803" y="233797"/>
            <a:ext cx="6360184" cy="60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5162" y="4235416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Electric</a:t>
            </a:r>
            <a:endParaRPr lang="en-US" sz="3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62" y="998969"/>
            <a:ext cx="1645930" cy="1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28600"/>
            <a:ext cx="8827915" cy="536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Polaris?</a:t>
            </a:r>
            <a:endParaRPr lang="en-US" sz="3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032878"/>
            <a:ext cx="7707033" cy="51393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10682" y="4114800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Heavyweight</a:t>
            </a:r>
          </a:p>
          <a:p>
            <a:r>
              <a:rPr lang="en-US" sz="3600" b="1" dirty="0" smtClean="0"/>
              <a:t>Motorcycles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655" y="1295399"/>
            <a:ext cx="2187576" cy="117903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666999"/>
            <a:ext cx="2431287" cy="103822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aris MASTER">
  <a:themeElements>
    <a:clrScheme name="POLARIS 201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539B"/>
      </a:accent1>
      <a:accent2>
        <a:srgbClr val="007438"/>
      </a:accent2>
      <a:accent3>
        <a:srgbClr val="FC7C27"/>
      </a:accent3>
      <a:accent4>
        <a:srgbClr val="962427"/>
      </a:accent4>
      <a:accent5>
        <a:srgbClr val="929292"/>
      </a:accent5>
      <a:accent6>
        <a:srgbClr val="329FE9"/>
      </a:accent6>
      <a:hlink>
        <a:srgbClr val="FF0066"/>
      </a:hlink>
      <a:folHlink>
        <a:srgbClr val="003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0045A2"/>
      </a:lt2>
      <a:accent1>
        <a:srgbClr val="008000"/>
      </a:accent1>
      <a:accent2>
        <a:srgbClr val="003985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3378"/>
      </a:accent6>
      <a:hlink>
        <a:srgbClr val="A50021"/>
      </a:hlink>
      <a:folHlink>
        <a:srgbClr val="FFCC00"/>
      </a:folHlink>
    </a:clrScheme>
    <a:fontScheme name="1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2659"/>
            </a:gs>
            <a:gs pos="50000">
              <a:srgbClr val="003985"/>
            </a:gs>
            <a:gs pos="100000">
              <a:srgbClr val="002659"/>
            </a:gs>
          </a:gsLst>
          <a:lin ang="5400000" scaled="1"/>
        </a:gradFill>
        <a:ln>
          <a:noFill/>
        </a:ln>
        <a:effectLst>
          <a:prstShdw prst="shdw17" dist="17961" dir="2700000">
            <a:srgbClr val="002250"/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2659"/>
            </a:gs>
            <a:gs pos="50000">
              <a:srgbClr val="003985"/>
            </a:gs>
            <a:gs pos="100000">
              <a:srgbClr val="002659"/>
            </a:gs>
          </a:gsLst>
          <a:lin ang="5400000" scaled="1"/>
        </a:gradFill>
        <a:ln>
          <a:noFill/>
        </a:ln>
        <a:effectLst>
          <a:prstShdw prst="shdw17" dist="17961" dir="2700000">
            <a:srgbClr val="002250"/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3">
        <a:dk1>
          <a:srgbClr val="808080"/>
        </a:dk1>
        <a:lt1>
          <a:srgbClr val="FFFFFF"/>
        </a:lt1>
        <a:dk2>
          <a:srgbClr val="003985"/>
        </a:dk2>
        <a:lt2>
          <a:srgbClr val="000000"/>
        </a:lt2>
        <a:accent1>
          <a:srgbClr val="B2CDE6"/>
        </a:accent1>
        <a:accent2>
          <a:srgbClr val="90B9DC"/>
        </a:accent2>
        <a:accent3>
          <a:srgbClr val="FFFFFF"/>
        </a:accent3>
        <a:accent4>
          <a:srgbClr val="6C6C6C"/>
        </a:accent4>
        <a:accent5>
          <a:srgbClr val="D5E3F0"/>
        </a:accent5>
        <a:accent6>
          <a:srgbClr val="82A7C7"/>
        </a:accent6>
        <a:hlink>
          <a:srgbClr val="E0B172"/>
        </a:hlink>
        <a:folHlink>
          <a:srgbClr val="53A8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14">
        <a:dk1>
          <a:srgbClr val="808080"/>
        </a:dk1>
        <a:lt1>
          <a:srgbClr val="FFFFFF"/>
        </a:lt1>
        <a:dk2>
          <a:srgbClr val="003985"/>
        </a:dk2>
        <a:lt2>
          <a:srgbClr val="000000"/>
        </a:lt2>
        <a:accent1>
          <a:srgbClr val="B2CDE6"/>
        </a:accent1>
        <a:accent2>
          <a:srgbClr val="90B9DC"/>
        </a:accent2>
        <a:accent3>
          <a:srgbClr val="FFFFFF"/>
        </a:accent3>
        <a:accent4>
          <a:srgbClr val="6C6C6C"/>
        </a:accent4>
        <a:accent5>
          <a:srgbClr val="D5E3F0"/>
        </a:accent5>
        <a:accent6>
          <a:srgbClr val="82A7C7"/>
        </a:accent6>
        <a:hlink>
          <a:srgbClr val="E0B172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15">
        <a:dk1>
          <a:srgbClr val="FFFFFF"/>
        </a:dk1>
        <a:lt1>
          <a:srgbClr val="FFFFFF"/>
        </a:lt1>
        <a:dk2>
          <a:srgbClr val="003985"/>
        </a:dk2>
        <a:lt2>
          <a:srgbClr val="000000"/>
        </a:lt2>
        <a:accent1>
          <a:srgbClr val="B2CDE6"/>
        </a:accent1>
        <a:accent2>
          <a:srgbClr val="90B9DC"/>
        </a:accent2>
        <a:accent3>
          <a:srgbClr val="FFFFFF"/>
        </a:accent3>
        <a:accent4>
          <a:srgbClr val="DADADA"/>
        </a:accent4>
        <a:accent5>
          <a:srgbClr val="D5E3F0"/>
        </a:accent5>
        <a:accent6>
          <a:srgbClr val="82A7C7"/>
        </a:accent6>
        <a:hlink>
          <a:srgbClr val="E0B172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16">
        <a:dk1>
          <a:srgbClr val="5F5F5F"/>
        </a:dk1>
        <a:lt1>
          <a:srgbClr val="FFFFFF"/>
        </a:lt1>
        <a:dk2>
          <a:srgbClr val="003985"/>
        </a:dk2>
        <a:lt2>
          <a:srgbClr val="000000"/>
        </a:lt2>
        <a:accent1>
          <a:srgbClr val="B2CDE6"/>
        </a:accent1>
        <a:accent2>
          <a:srgbClr val="90B9DC"/>
        </a:accent2>
        <a:accent3>
          <a:srgbClr val="FFFFFF"/>
        </a:accent3>
        <a:accent4>
          <a:srgbClr val="505050"/>
        </a:accent4>
        <a:accent5>
          <a:srgbClr val="D5E3F0"/>
        </a:accent5>
        <a:accent6>
          <a:srgbClr val="82A7C7"/>
        </a:accent6>
        <a:hlink>
          <a:srgbClr val="E0B172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olaris MASTER">
  <a:themeElements>
    <a:clrScheme name="POLARIS 201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539B"/>
      </a:accent1>
      <a:accent2>
        <a:srgbClr val="007438"/>
      </a:accent2>
      <a:accent3>
        <a:srgbClr val="FC7C27"/>
      </a:accent3>
      <a:accent4>
        <a:srgbClr val="962427"/>
      </a:accent4>
      <a:accent5>
        <a:srgbClr val="929292"/>
      </a:accent5>
      <a:accent6>
        <a:srgbClr val="329FE9"/>
      </a:accent6>
      <a:hlink>
        <a:srgbClr val="FF0066"/>
      </a:hlink>
      <a:folHlink>
        <a:srgbClr val="003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14779</TotalTime>
  <Words>242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Polaris MASTER</vt:lpstr>
      <vt:lpstr>21_Default Design</vt:lpstr>
      <vt:lpstr>4_Polaris MASTER</vt:lpstr>
      <vt:lpstr>Opole Press Conference Suresh Krishna – Vice President of Operations Ed Heffernan – Director of International Operations</vt:lpstr>
      <vt:lpstr>Polaris at a Glance</vt:lpstr>
      <vt:lpstr>Who Is Polaris?</vt:lpstr>
      <vt:lpstr>Who Is Polaris?</vt:lpstr>
      <vt:lpstr>Who Is Polaris?</vt:lpstr>
      <vt:lpstr>Who Is Polaris?</vt:lpstr>
      <vt:lpstr>Who Is Polaris?</vt:lpstr>
      <vt:lpstr>Who Is Polaris?</vt:lpstr>
      <vt:lpstr>Who Is Polaris?</vt:lpstr>
      <vt:lpstr>Who Is Polaris?</vt:lpstr>
      <vt:lpstr>Who Is Polaris?</vt:lpstr>
      <vt:lpstr>Who Is Polaris?</vt:lpstr>
      <vt:lpstr>Global Manufacturing Operations</vt:lpstr>
      <vt:lpstr>Polaris Poland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OCP User</dc:creator>
  <cp:lastModifiedBy>Ed Heffernan</cp:lastModifiedBy>
  <cp:revision>780</cp:revision>
  <cp:lastPrinted>2013-05-06T20:07:32Z</cp:lastPrinted>
  <dcterms:created xsi:type="dcterms:W3CDTF">2012-05-24T14:22:58Z</dcterms:created>
  <dcterms:modified xsi:type="dcterms:W3CDTF">2013-05-12T19:26:42Z</dcterms:modified>
</cp:coreProperties>
</file>